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2" r:id="rId2"/>
    <p:sldId id="273" r:id="rId3"/>
    <p:sldId id="275" r:id="rId4"/>
    <p:sldId id="276" r:id="rId5"/>
    <p:sldId id="277" r:id="rId6"/>
    <p:sldId id="278" r:id="rId7"/>
    <p:sldId id="283" r:id="rId8"/>
    <p:sldId id="280" r:id="rId9"/>
    <p:sldId id="281" r:id="rId10"/>
    <p:sldId id="289" r:id="rId11"/>
    <p:sldId id="290" r:id="rId12"/>
    <p:sldId id="296" r:id="rId13"/>
    <p:sldId id="294" r:id="rId14"/>
    <p:sldId id="297" r:id="rId15"/>
    <p:sldId id="298" r:id="rId16"/>
    <p:sldId id="292" r:id="rId17"/>
    <p:sldId id="300" r:id="rId18"/>
    <p:sldId id="295" r:id="rId19"/>
    <p:sldId id="301" r:id="rId20"/>
    <p:sldId id="302" r:id="rId21"/>
    <p:sldId id="305" r:id="rId22"/>
    <p:sldId id="306" r:id="rId23"/>
    <p:sldId id="304" r:id="rId24"/>
    <p:sldId id="299" r:id="rId25"/>
    <p:sldId id="282" r:id="rId26"/>
    <p:sldId id="263" r:id="rId27"/>
    <p:sldId id="287" r:id="rId28"/>
    <p:sldId id="288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4033" autoAdjust="0"/>
  </p:normalViewPr>
  <p:slideViewPr>
    <p:cSldViewPr snapToGrid="0">
      <p:cViewPr varScale="1">
        <p:scale>
          <a:sx n="73" d="100"/>
          <a:sy n="73" d="100"/>
        </p:scale>
        <p:origin x="20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6AC86-5FB1-4D14-A57E-E3B6D7162CF8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C27F-C9AB-47F5-894B-4B68EA5D4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71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Intra-class variation </a:t>
            </a:r>
            <a:r>
              <a:rPr lang="ko-KR" altLang="en-US" dirty="0"/>
              <a:t>설명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6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CatGAN </a:t>
            </a:r>
            <a:r>
              <a:rPr lang="ko-KR" altLang="en-US" dirty="0"/>
              <a:t>공부해야 할 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4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상호정보량</a:t>
            </a:r>
            <a:r>
              <a:rPr lang="en-US" altLang="ko-KR" dirty="0"/>
              <a:t>: X</a:t>
            </a:r>
            <a:r>
              <a:rPr lang="ko-KR" altLang="en-US" dirty="0"/>
              <a:t>가 </a:t>
            </a:r>
            <a:r>
              <a:rPr lang="en-US" altLang="ko-KR" dirty="0"/>
              <a:t>Y</a:t>
            </a:r>
            <a:r>
              <a:rPr lang="ko-KR" altLang="en-US" dirty="0"/>
              <a:t>에 주는 영향도</a:t>
            </a:r>
            <a:r>
              <a:rPr lang="en-US" altLang="ko-KR" dirty="0"/>
              <a:t>, Y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에 크게 의존적이면 상호 정보량이 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G(X,C)</a:t>
            </a:r>
            <a:r>
              <a:rPr lang="ko-KR" altLang="en-US" dirty="0"/>
              <a:t>의 상호 정보량이 크도록 기준을 설계함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Ci</a:t>
            </a:r>
            <a:r>
              <a:rPr lang="ko-KR" altLang="en-US" dirty="0"/>
              <a:t>가 어떤 </a:t>
            </a:r>
            <a:r>
              <a:rPr lang="en-US" altLang="ko-KR" dirty="0"/>
              <a:t>feature</a:t>
            </a:r>
            <a:r>
              <a:rPr lang="ko-KR" altLang="en-US" dirty="0"/>
              <a:t>인지는 랜덤임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Info GAN</a:t>
            </a:r>
            <a:r>
              <a:rPr lang="ko-KR" altLang="en-US" dirty="0"/>
              <a:t>은 </a:t>
            </a:r>
            <a:r>
              <a:rPr lang="en-US" altLang="ko-KR" dirty="0"/>
              <a:t>C GAN</a:t>
            </a:r>
            <a:r>
              <a:rPr lang="ko-KR" altLang="en-US" dirty="0"/>
              <a:t>처럼 입력을 더 </a:t>
            </a:r>
            <a:r>
              <a:rPr lang="ko-KR" altLang="en-US" dirty="0" err="1"/>
              <a:t>주는게</a:t>
            </a:r>
            <a:r>
              <a:rPr lang="ko-KR" altLang="en-US" dirty="0"/>
              <a:t> 아니라 </a:t>
            </a:r>
            <a:r>
              <a:rPr lang="en-US" altLang="ko-KR" dirty="0"/>
              <a:t>loss</a:t>
            </a:r>
            <a:r>
              <a:rPr lang="ko-KR" altLang="en-US" dirty="0"/>
              <a:t>함수에 항을 추가하는 방법으로 </a:t>
            </a:r>
            <a:r>
              <a:rPr lang="en-US" altLang="ko-KR" dirty="0"/>
              <a:t>latent code</a:t>
            </a:r>
            <a:r>
              <a:rPr lang="ko-KR" altLang="en-US" dirty="0"/>
              <a:t>를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44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9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work</a:t>
            </a:r>
            <a:r>
              <a:rPr lang="ko-KR" altLang="en-US" dirty="0"/>
              <a:t>들은 추가 포즈 정보 등을 제공함으로써 </a:t>
            </a:r>
            <a:r>
              <a:rPr lang="en-US" altLang="ko-KR" dirty="0"/>
              <a:t>pose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r>
              <a:rPr lang="ko-KR" altLang="en-US" dirty="0"/>
              <a:t>한 결과를 얻어냄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 정보를 사용하면 계산 비용과 일반화 노이즈가 추가됨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이러한 문제를 </a:t>
            </a:r>
            <a:r>
              <a:rPr lang="en-US" altLang="ko-KR" dirty="0"/>
              <a:t>GAN</a:t>
            </a:r>
            <a:r>
              <a:rPr lang="ko-KR" altLang="en-US" dirty="0"/>
              <a:t>을 통해 특성을 증류하는 방법으로 해결함</a:t>
            </a:r>
            <a:r>
              <a:rPr lang="en-US" altLang="ko-KR" dirty="0"/>
              <a:t>.(</a:t>
            </a:r>
            <a:r>
              <a:rPr lang="ko-KR" altLang="en-US" dirty="0"/>
              <a:t>포즈 정보 사용 안함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입력 이미지에서 뽑아낸 특성과 포즈 타겟에서 뽑아낸 특성을 가지고 새로운 이미지를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입력 이미지에서 뽑힌 특성에 포즈 관련 정보가 없어야 정상적으로 생성 될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뽑아낸 입력 이미지 인코더를 사용해</a:t>
            </a:r>
            <a:r>
              <a:rPr lang="en-US" altLang="ko-KR" dirty="0"/>
              <a:t>, </a:t>
            </a:r>
            <a:r>
              <a:rPr lang="ko-KR" altLang="en-US" dirty="0"/>
              <a:t>포즈와 상관없는 두 이미지의 특성을 비교함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work</a:t>
            </a:r>
            <a:r>
              <a:rPr lang="ko-KR" altLang="en-US" dirty="0"/>
              <a:t>들은 추가 포즈 정보 등을 제공함으로써 </a:t>
            </a:r>
            <a:r>
              <a:rPr lang="en-US" altLang="ko-KR" dirty="0"/>
              <a:t>pose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r>
              <a:rPr lang="ko-KR" altLang="en-US" dirty="0"/>
              <a:t>한 결과를 얻어냄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 정보를 사용하면 계산 비용과 일반화 노이즈가 추가됨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이러한 문제를 </a:t>
            </a:r>
            <a:r>
              <a:rPr lang="en-US" altLang="ko-KR" dirty="0"/>
              <a:t>GAN</a:t>
            </a:r>
            <a:r>
              <a:rPr lang="ko-KR" altLang="en-US" dirty="0"/>
              <a:t>을 통해 특성을 증류하는 방법으로 해결함</a:t>
            </a:r>
            <a:r>
              <a:rPr lang="en-US" altLang="ko-KR" dirty="0"/>
              <a:t>.(</a:t>
            </a:r>
            <a:r>
              <a:rPr lang="ko-KR" altLang="en-US" dirty="0"/>
              <a:t>포즈 정보 사용 안함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입력 이미지에서 뽑아낸 특성과 포즈 타겟에서 뽑아낸 특성을 가지고 새로운 이미지를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입력 이미지에서 뽑힌 특성에 포즈 관련 정보가 없어야 정상적으로 생성 될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뽑아낸 입력 이미지 인코더를 사용해</a:t>
            </a:r>
            <a:r>
              <a:rPr lang="en-US" altLang="ko-KR" dirty="0"/>
              <a:t>, </a:t>
            </a:r>
            <a:r>
              <a:rPr lang="ko-KR" altLang="en-US" dirty="0"/>
              <a:t>포즈와 상관없는 두 이미지의 특성을 비교함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135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CycleGAN</a:t>
            </a:r>
            <a:r>
              <a:rPr lang="en-US" altLang="ko-KR" dirty="0"/>
              <a:t> style</a:t>
            </a:r>
            <a:r>
              <a:rPr lang="ko-KR" altLang="en-US" dirty="0"/>
              <a:t>을 변경하는 </a:t>
            </a:r>
            <a:r>
              <a:rPr lang="en-US" altLang="ko-KR" dirty="0" err="1"/>
              <a:t>gan</a:t>
            </a:r>
            <a:r>
              <a:rPr lang="ko-KR" altLang="en-US" dirty="0"/>
              <a:t>을 통해 </a:t>
            </a:r>
            <a:r>
              <a:rPr lang="en-US" altLang="ko-KR" dirty="0" err="1"/>
              <a:t>appearanc</a:t>
            </a:r>
            <a:r>
              <a:rPr lang="ko-KR" altLang="en-US" dirty="0"/>
              <a:t>와 </a:t>
            </a:r>
            <a:r>
              <a:rPr lang="en-US" altLang="ko-KR" dirty="0"/>
              <a:t>structure feature </a:t>
            </a:r>
            <a:r>
              <a:rPr lang="ko-KR" altLang="en-US" dirty="0"/>
              <a:t>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76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CycleGAN</a:t>
            </a:r>
            <a:r>
              <a:rPr lang="en-US" altLang="ko-KR" dirty="0"/>
              <a:t> style</a:t>
            </a:r>
            <a:r>
              <a:rPr lang="ko-KR" altLang="en-US" dirty="0"/>
              <a:t>을 변경하는 </a:t>
            </a:r>
            <a:r>
              <a:rPr lang="en-US" altLang="ko-KR" dirty="0" err="1"/>
              <a:t>gan</a:t>
            </a:r>
            <a:r>
              <a:rPr lang="ko-KR" altLang="en-US" dirty="0"/>
              <a:t>을 통해 </a:t>
            </a:r>
            <a:r>
              <a:rPr lang="en-US" altLang="ko-KR" dirty="0" err="1"/>
              <a:t>appearanc</a:t>
            </a:r>
            <a:r>
              <a:rPr lang="ko-KR" altLang="en-US" dirty="0"/>
              <a:t>와 </a:t>
            </a:r>
            <a:r>
              <a:rPr lang="en-US" altLang="ko-KR" dirty="0"/>
              <a:t>structure feature </a:t>
            </a:r>
            <a:r>
              <a:rPr lang="ko-KR" altLang="en-US" dirty="0"/>
              <a:t>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96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DG-NET</a:t>
            </a:r>
            <a:r>
              <a:rPr lang="ko-KR" altLang="en-US" dirty="0"/>
              <a:t>과 차이점</a:t>
            </a:r>
            <a:r>
              <a:rPr lang="en-US" altLang="ko-KR" dirty="0"/>
              <a:t>: DG-NET</a:t>
            </a:r>
            <a:r>
              <a:rPr lang="ko-KR" altLang="en-US" dirty="0"/>
              <a:t>은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 테크닉을 사용 해서 복잡함</a:t>
            </a:r>
            <a:r>
              <a:rPr lang="en-US" altLang="ko-KR" dirty="0"/>
              <a:t>, is </a:t>
            </a:r>
            <a:r>
              <a:rPr lang="en-US" altLang="ko-KR" dirty="0" err="1"/>
              <a:t>gan</a:t>
            </a:r>
            <a:r>
              <a:rPr lang="ko-KR" altLang="en-US" dirty="0"/>
              <a:t>은 단순히 </a:t>
            </a:r>
            <a:r>
              <a:rPr lang="en-US" altLang="ko-KR" dirty="0"/>
              <a:t>shuffle</a:t>
            </a:r>
            <a:r>
              <a:rPr lang="ko-KR" altLang="en-US" dirty="0"/>
              <a:t>만 하기때문에 더 단순함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6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Auto Encoding:</a:t>
            </a:r>
          </a:p>
          <a:p>
            <a:r>
              <a:rPr lang="ko-KR" altLang="en-US" dirty="0"/>
              <a:t>하나의 이미지에서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Identity-related</a:t>
            </a:r>
            <a:r>
              <a:rPr lang="ko-KR" altLang="en-US" dirty="0"/>
              <a:t> 인코더로 부터 얻은 특성과</a:t>
            </a:r>
            <a:endParaRPr lang="en-US" altLang="ko-KR" dirty="0"/>
          </a:p>
          <a:p>
            <a:r>
              <a:rPr lang="en-US" altLang="ko-KR" dirty="0"/>
              <a:t>Identity-Unrelated </a:t>
            </a:r>
            <a:r>
              <a:rPr lang="ko-KR" altLang="en-US" dirty="0"/>
              <a:t>인코더로 부터 얻은 특성을 </a:t>
            </a:r>
            <a:r>
              <a:rPr lang="en-US" altLang="ko-KR" dirty="0"/>
              <a:t>+</a:t>
            </a:r>
            <a:r>
              <a:rPr lang="ko-KR" altLang="en-US" dirty="0"/>
              <a:t>하면</a:t>
            </a:r>
            <a:endParaRPr lang="en-US" altLang="ko-KR" dirty="0"/>
          </a:p>
          <a:p>
            <a:r>
              <a:rPr lang="ko-KR" altLang="en-US" dirty="0"/>
              <a:t>같은 이미지가 생성 돼야함</a:t>
            </a:r>
            <a:r>
              <a:rPr lang="en-US" altLang="ko-KR" dirty="0"/>
              <a:t>. (</a:t>
            </a:r>
            <a:r>
              <a:rPr lang="ko-KR" altLang="en-US" dirty="0"/>
              <a:t>제약을 준 것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Identity Shuffling:</a:t>
            </a:r>
          </a:p>
          <a:p>
            <a:r>
              <a:rPr lang="ko-KR" altLang="en-US" dirty="0"/>
              <a:t>앵커 이미지에서 얻은 </a:t>
            </a:r>
            <a:r>
              <a:rPr lang="en-US" altLang="ko-KR" dirty="0"/>
              <a:t>Identity-Unrelated </a:t>
            </a:r>
            <a:r>
              <a:rPr lang="ko-KR" altLang="en-US" dirty="0"/>
              <a:t>특성과</a:t>
            </a:r>
            <a:endParaRPr lang="en-US" altLang="ko-KR" dirty="0"/>
          </a:p>
          <a:p>
            <a:r>
              <a:rPr lang="ko-KR" altLang="en-US" dirty="0"/>
              <a:t>앵커 이미지의 </a:t>
            </a:r>
            <a:r>
              <a:rPr lang="en-US" altLang="ko-KR" dirty="0"/>
              <a:t>Related </a:t>
            </a:r>
            <a:r>
              <a:rPr lang="ko-KR" altLang="en-US" dirty="0"/>
              <a:t>특성</a:t>
            </a:r>
            <a:r>
              <a:rPr lang="en-US" altLang="ko-KR" dirty="0"/>
              <a:t>, Positive </a:t>
            </a:r>
            <a:r>
              <a:rPr lang="ko-KR" altLang="en-US" dirty="0"/>
              <a:t>이미지의 </a:t>
            </a:r>
            <a:r>
              <a:rPr lang="en-US" altLang="ko-KR" dirty="0"/>
              <a:t>Related </a:t>
            </a:r>
            <a:r>
              <a:rPr lang="ko-KR" altLang="en-US" dirty="0"/>
              <a:t>특성을 </a:t>
            </a:r>
            <a:r>
              <a:rPr lang="en-US" altLang="ko-KR" dirty="0"/>
              <a:t>shuffle</a:t>
            </a:r>
            <a:r>
              <a:rPr lang="ko-KR" altLang="en-US" dirty="0"/>
              <a:t>한 것을 </a:t>
            </a:r>
            <a:r>
              <a:rPr lang="en-US" altLang="ko-KR" dirty="0"/>
              <a:t>generator</a:t>
            </a:r>
            <a:r>
              <a:rPr lang="ko-KR" altLang="en-US" dirty="0"/>
              <a:t>에 주면</a:t>
            </a:r>
            <a:endParaRPr lang="en-US" altLang="ko-KR" dirty="0"/>
          </a:p>
          <a:p>
            <a:r>
              <a:rPr lang="ko-KR" altLang="en-US" dirty="0"/>
              <a:t>같은 이미지가 생성 되어야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35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Heterogeneous modalities:</a:t>
            </a:r>
            <a:r>
              <a:rPr lang="ko-KR" altLang="en-US" dirty="0"/>
              <a:t> 이기종 양식</a:t>
            </a:r>
            <a:r>
              <a:rPr lang="en-US" altLang="ko-KR" dirty="0"/>
              <a:t>;</a:t>
            </a:r>
            <a:r>
              <a:rPr lang="ko-KR" altLang="en-US" dirty="0"/>
              <a:t> 다른 형식의 입력 데이터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7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Unrelated</a:t>
            </a:r>
            <a:r>
              <a:rPr lang="ko-KR" altLang="en-US" dirty="0"/>
              <a:t>특성</a:t>
            </a:r>
            <a:r>
              <a:rPr lang="en-US" altLang="ko-KR" dirty="0"/>
              <a:t>(</a:t>
            </a:r>
            <a:r>
              <a:rPr lang="ko-KR" altLang="en-US" dirty="0"/>
              <a:t>포즈</a:t>
            </a:r>
            <a:r>
              <a:rPr lang="en-US" altLang="ko-KR" dirty="0"/>
              <a:t>, </a:t>
            </a:r>
            <a:r>
              <a:rPr lang="ko-KR" altLang="en-US" dirty="0"/>
              <a:t>백그라운드</a:t>
            </a:r>
            <a:r>
              <a:rPr lang="en-US" altLang="ko-KR" dirty="0"/>
              <a:t>, scale, …)</a:t>
            </a:r>
            <a:r>
              <a:rPr lang="ko-KR" altLang="en-US" dirty="0"/>
              <a:t>을 고정하고 </a:t>
            </a:r>
            <a:r>
              <a:rPr lang="en-US" altLang="ko-KR" dirty="0"/>
              <a:t>related </a:t>
            </a:r>
            <a:r>
              <a:rPr lang="ko-KR" altLang="en-US" dirty="0"/>
              <a:t>특성을 </a:t>
            </a:r>
            <a:r>
              <a:rPr lang="ko-KR" altLang="en-US" dirty="0" err="1"/>
              <a:t>보간해</a:t>
            </a:r>
            <a:r>
              <a:rPr lang="ko-KR" altLang="en-US" dirty="0"/>
              <a:t> 생성한 이미지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Related</a:t>
            </a:r>
            <a:r>
              <a:rPr lang="ko-KR" altLang="en-US" dirty="0"/>
              <a:t>특성</a:t>
            </a:r>
            <a:r>
              <a:rPr lang="en-US" altLang="ko-KR" dirty="0"/>
              <a:t>(</a:t>
            </a:r>
            <a:r>
              <a:rPr lang="ko-KR" altLang="en-US" dirty="0"/>
              <a:t>헤어스타일</a:t>
            </a:r>
            <a:r>
              <a:rPr lang="en-US" altLang="ko-KR" dirty="0"/>
              <a:t>, </a:t>
            </a:r>
            <a:r>
              <a:rPr lang="ko-KR" altLang="en-US" dirty="0"/>
              <a:t>옷</a:t>
            </a:r>
            <a:r>
              <a:rPr lang="en-US" altLang="ko-KR" dirty="0"/>
              <a:t>, …)</a:t>
            </a:r>
            <a:r>
              <a:rPr lang="ko-KR" altLang="en-US" dirty="0"/>
              <a:t>을 고정하고</a:t>
            </a:r>
            <a:r>
              <a:rPr lang="en-US" altLang="ko-KR" dirty="0"/>
              <a:t>, unrelated</a:t>
            </a:r>
            <a:r>
              <a:rPr lang="ko-KR" altLang="en-US" dirty="0"/>
              <a:t> 특성만 </a:t>
            </a:r>
            <a:r>
              <a:rPr lang="ko-KR" altLang="en-US" dirty="0" err="1"/>
              <a:t>보간해</a:t>
            </a:r>
            <a:r>
              <a:rPr lang="ko-KR" altLang="en-US" dirty="0"/>
              <a:t> 생성한 이미지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70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5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Ref: Joint Discriminative and Generative Learning for Person Re-identification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6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CMC-k(Cumulative Matching Characteristics): Correct match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포함되는 비율이다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존재할 때에만 적합하다고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C&amp;M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CMC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10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Refs</a:t>
            </a:r>
          </a:p>
          <a:p>
            <a:r>
              <a:rPr lang="en-US" altLang="ko-KR" dirty="0"/>
              <a:t>It has various applications in surveillance systems and it has gained a lot of popularity in the context of computer vision, where new scenarios of this task have been developed recently [1]–[3]. `Top-DB-Net: Top </a:t>
            </a:r>
            <a:r>
              <a:rPr lang="en-US" altLang="ko-KR" dirty="0" err="1"/>
              <a:t>DropBlock</a:t>
            </a:r>
            <a:r>
              <a:rPr lang="en-US" altLang="ko-KR" dirty="0"/>
              <a:t> for Activation Enhancement in Person Re-Identification`</a:t>
            </a:r>
          </a:p>
          <a:p>
            <a:r>
              <a:rPr lang="en-US" altLang="ko-KR" dirty="0"/>
              <a:t>[1], [2]: </a:t>
            </a:r>
            <a:r>
              <a:rPr lang="ko-KR" altLang="en-US" dirty="0"/>
              <a:t>차량 인식</a:t>
            </a:r>
            <a:endParaRPr lang="en-US" altLang="ko-KR" dirty="0"/>
          </a:p>
          <a:p>
            <a:r>
              <a:rPr lang="en-US" altLang="ko-KR" dirty="0"/>
              <a:t>[3]: </a:t>
            </a:r>
            <a:r>
              <a:rPr lang="ko-KR" altLang="en-US" dirty="0"/>
              <a:t>수화물 인식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61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적용 대상에 따른 분류</a:t>
            </a:r>
            <a:endParaRPr lang="en-US" altLang="ko-KR" dirty="0"/>
          </a:p>
          <a:p>
            <a:r>
              <a:rPr lang="en-US" altLang="ko-KR" dirty="0"/>
              <a:t>single-modality: </a:t>
            </a:r>
            <a:r>
              <a:rPr lang="ko-KR" altLang="en-US" dirty="0"/>
              <a:t>같은 형식의 이미지 혹은 영상데이터</a:t>
            </a:r>
            <a:endParaRPr lang="en-US" altLang="ko-KR" dirty="0"/>
          </a:p>
          <a:p>
            <a:r>
              <a:rPr lang="en-US" altLang="ko-KR" dirty="0"/>
              <a:t>Training data </a:t>
            </a:r>
            <a:r>
              <a:rPr lang="ko-KR" altLang="en-US" dirty="0"/>
              <a:t>충분도</a:t>
            </a:r>
            <a:endParaRPr lang="en-US" altLang="ko-KR" dirty="0"/>
          </a:p>
          <a:p>
            <a:r>
              <a:rPr lang="en-US" altLang="ko-KR" dirty="0"/>
              <a:t>Closed gallery: query person</a:t>
            </a:r>
            <a:r>
              <a:rPr lang="ko-KR" altLang="en-US" dirty="0"/>
              <a:t>이 꼭 </a:t>
            </a:r>
            <a:r>
              <a:rPr lang="en-US" altLang="ko-KR" dirty="0"/>
              <a:t>gallery</a:t>
            </a:r>
            <a:r>
              <a:rPr lang="ko-KR" altLang="en-US" dirty="0"/>
              <a:t>에 존재함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### OpenWorld</a:t>
            </a:r>
          </a:p>
          <a:p>
            <a:r>
              <a:rPr lang="ko-KR" altLang="en-US" dirty="0"/>
              <a:t>이기종 데이터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depth(</a:t>
            </a:r>
            <a:r>
              <a:rPr lang="ko-KR" altLang="en-US" dirty="0"/>
              <a:t>깊이를 활용함</a:t>
            </a:r>
            <a:r>
              <a:rPr lang="en-US" altLang="ko-KR" dirty="0"/>
              <a:t>), text-to-image(text</a:t>
            </a:r>
            <a:r>
              <a:rPr lang="ko-KR" altLang="en-US" dirty="0"/>
              <a:t>로 </a:t>
            </a:r>
            <a:r>
              <a:rPr lang="en-US" altLang="ko-KR" dirty="0"/>
              <a:t>querying), cross-resolution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Re-ID System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기반 요소가</a:t>
            </a:r>
            <a:r>
              <a:rPr lang="en-US" altLang="ko-KR" dirty="0"/>
              <a:t>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뒤에서 자세히 설명</a:t>
            </a:r>
            <a:endParaRPr lang="en-US" altLang="ko-KR" dirty="0"/>
          </a:p>
          <a:p>
            <a:r>
              <a:rPr lang="ko-KR" altLang="en-US" dirty="0"/>
              <a:t>나중에 </a:t>
            </a:r>
            <a:r>
              <a:rPr lang="en-US" altLang="ko-KR" dirty="0"/>
              <a:t>Components -&gt; Methods</a:t>
            </a:r>
            <a:r>
              <a:rPr lang="ko-KR" altLang="en-US" dirty="0"/>
              <a:t>로 용어 변경 해보기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1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전체 이미지로부터 특성을 추출</a:t>
            </a:r>
            <a:r>
              <a:rPr lang="en-US" altLang="ko-KR" dirty="0"/>
              <a:t>, </a:t>
            </a:r>
            <a:r>
              <a:rPr lang="ko-KR" altLang="en-US" dirty="0" err="1"/>
              <a:t>어탠션</a:t>
            </a:r>
            <a:r>
              <a:rPr lang="ko-KR" altLang="en-US" dirty="0"/>
              <a:t> 메커니즘을 활용하기도 함</a:t>
            </a:r>
            <a:r>
              <a:rPr lang="en-US" altLang="ko-KR" dirty="0"/>
              <a:t>(</a:t>
            </a:r>
            <a:r>
              <a:rPr lang="ko-KR" altLang="en-US" dirty="0"/>
              <a:t>좀더 </a:t>
            </a:r>
            <a:r>
              <a:rPr lang="en-US" altLang="ko-KR" dirty="0"/>
              <a:t>robust)</a:t>
            </a:r>
          </a:p>
          <a:p>
            <a:r>
              <a:rPr lang="en-US" altLang="ko-KR" dirty="0"/>
              <a:t>b. </a:t>
            </a:r>
            <a:r>
              <a:rPr lang="ko-KR" altLang="en-US" dirty="0"/>
              <a:t>구간별로 특성 추출</a:t>
            </a:r>
            <a:r>
              <a:rPr lang="en-US" altLang="ko-KR" dirty="0"/>
              <a:t>:  3</a:t>
            </a:r>
            <a:r>
              <a:rPr lang="ko-KR" altLang="en-US" dirty="0"/>
              <a:t>등분하여 </a:t>
            </a:r>
            <a:r>
              <a:rPr lang="ko-KR" altLang="en-US" dirty="0" err="1"/>
              <a:t>국간별로</a:t>
            </a:r>
            <a:r>
              <a:rPr lang="ko-KR" altLang="en-US" dirty="0"/>
              <a:t> 혹은 신체 부위별</a:t>
            </a:r>
            <a:r>
              <a:rPr lang="en-US" altLang="ko-KR" dirty="0"/>
              <a:t>(robustness)</a:t>
            </a:r>
          </a:p>
          <a:p>
            <a:r>
              <a:rPr lang="en-US" altLang="ko-KR" dirty="0"/>
              <a:t>c. </a:t>
            </a:r>
            <a:r>
              <a:rPr lang="ko-KR" altLang="en-US" dirty="0"/>
              <a:t>추가 데이터 활용</a:t>
            </a:r>
            <a:r>
              <a:rPr lang="en-US" altLang="ko-KR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Semantic Attributes(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헤어스타일</a:t>
            </a:r>
            <a:r>
              <a:rPr lang="en-US" altLang="ko-KR" dirty="0"/>
              <a:t>, </a:t>
            </a:r>
            <a:r>
              <a:rPr lang="ko-KR" altLang="en-US" dirty="0"/>
              <a:t>의상 정보</a:t>
            </a:r>
            <a:r>
              <a:rPr lang="en-US" altLang="ko-KR" dirty="0"/>
              <a:t>, …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Domain Information(</a:t>
            </a:r>
            <a:r>
              <a:rPr lang="ko-KR" altLang="en-US" dirty="0"/>
              <a:t>다른 카메라의 이미지를 다른 도메인이라 함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GAN Gen(</a:t>
            </a:r>
            <a:r>
              <a:rPr lang="ko-KR" altLang="en-US" dirty="0"/>
              <a:t>없는 각도 생성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57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Identity: </a:t>
            </a:r>
            <a:r>
              <a:rPr lang="ko-KR" altLang="en-US" dirty="0"/>
              <a:t>분류 문제처럼 같이 학습하고</a:t>
            </a:r>
            <a:r>
              <a:rPr lang="en-US" altLang="ko-KR" dirty="0"/>
              <a:t>, </a:t>
            </a:r>
            <a:r>
              <a:rPr lang="ko-KR" altLang="en-US" dirty="0"/>
              <a:t>테스팅 시에는 마지막 레이어를 특성 추출기로 사용함</a:t>
            </a:r>
            <a:r>
              <a:rPr lang="en-US" altLang="ko-KR" dirty="0"/>
              <a:t>(cross-entropy)</a:t>
            </a:r>
          </a:p>
          <a:p>
            <a:r>
              <a:rPr lang="en-US" altLang="ko-KR" dirty="0"/>
              <a:t>Contrastive or Triplet: </a:t>
            </a:r>
            <a:r>
              <a:rPr lang="ko-KR" altLang="en-US" dirty="0"/>
              <a:t>같은 것은 가깝게</a:t>
            </a:r>
            <a:r>
              <a:rPr lang="en-US" altLang="ko-KR" dirty="0"/>
              <a:t>, </a:t>
            </a:r>
            <a:r>
              <a:rPr lang="ko-KR" altLang="en-US" dirty="0"/>
              <a:t>아니면 멀게</a:t>
            </a:r>
            <a:endParaRPr lang="en-US" altLang="ko-KR" dirty="0"/>
          </a:p>
          <a:p>
            <a:r>
              <a:rPr lang="en-US" altLang="ko-KR" dirty="0"/>
              <a:t>N-Pair: Contrastive/Triplet Loss</a:t>
            </a:r>
            <a:r>
              <a:rPr lang="ko-KR" altLang="en-US" dirty="0"/>
              <a:t>를 일반화한 것</a:t>
            </a:r>
            <a:endParaRPr lang="en-US" altLang="ko-KR" dirty="0"/>
          </a:p>
          <a:p>
            <a:r>
              <a:rPr lang="en-US" altLang="ko-KR" dirty="0"/>
              <a:t>Easy</a:t>
            </a:r>
            <a:r>
              <a:rPr lang="ko-KR" altLang="en-US" dirty="0"/>
              <a:t> </a:t>
            </a:r>
            <a:r>
              <a:rPr lang="en-US" altLang="ko-KR" dirty="0"/>
              <a:t>positive:</a:t>
            </a:r>
            <a:r>
              <a:rPr lang="ko-KR" altLang="en-US" dirty="0"/>
              <a:t> 구별하기 쉬운 같은 클래스</a:t>
            </a:r>
            <a:r>
              <a:rPr lang="en-US" altLang="ko-KR" dirty="0"/>
              <a:t>, </a:t>
            </a:r>
            <a:r>
              <a:rPr lang="ko-KR" altLang="en-US" dirty="0"/>
              <a:t>거리가 </a:t>
            </a:r>
            <a:r>
              <a:rPr lang="en-US" altLang="ko-KR" dirty="0"/>
              <a:t>0</a:t>
            </a:r>
            <a:r>
              <a:rPr lang="ko-KR" altLang="en-US" dirty="0"/>
              <a:t>보다 작을 수 없기 때문에 학습에 영향을 끼치지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Hard Negative: </a:t>
            </a:r>
            <a:r>
              <a:rPr lang="ko-KR" altLang="en-US" dirty="0"/>
              <a:t>구별하기 어려운 다른 클래스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학습 시 동시에 여러 </a:t>
            </a:r>
            <a:r>
              <a:rPr lang="en-US" altLang="ko-KR" dirty="0"/>
              <a:t>positive/negative</a:t>
            </a:r>
            <a:r>
              <a:rPr lang="ko-KR" altLang="en-US" dirty="0"/>
              <a:t>를 제공하는 이유는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다음장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9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대조 손실함수는 </a:t>
            </a:r>
            <a:r>
              <a:rPr lang="ko-KR" altLang="en-US" dirty="0" err="1"/>
              <a:t>한쌍의</a:t>
            </a:r>
            <a:r>
              <a:rPr lang="ko-KR" altLang="en-US" dirty="0"/>
              <a:t> 유사 거리를 상수인 </a:t>
            </a:r>
            <a:r>
              <a:rPr lang="en-US" altLang="ko-KR" dirty="0"/>
              <a:t>margin</a:t>
            </a:r>
            <a:r>
              <a:rPr lang="ko-KR" altLang="en-US" dirty="0"/>
              <a:t> 이상을 갖도록 제한함</a:t>
            </a:r>
            <a:r>
              <a:rPr lang="en-US" altLang="ko-KR" dirty="0"/>
              <a:t>, </a:t>
            </a:r>
            <a:r>
              <a:rPr lang="ko-KR" altLang="en-US" dirty="0"/>
              <a:t>때문에 데이터셋에 따라</a:t>
            </a:r>
            <a:r>
              <a:rPr lang="en-US" altLang="ko-KR" dirty="0"/>
              <a:t> </a:t>
            </a:r>
            <a:r>
              <a:rPr lang="ko-KR" altLang="en-US" dirty="0" err="1"/>
              <a:t>하이퍼파라미터인</a:t>
            </a:r>
            <a:r>
              <a:rPr lang="ko-KR" altLang="en-US" dirty="0"/>
              <a:t> 마진을 잘 </a:t>
            </a:r>
            <a:r>
              <a:rPr lang="ko-KR" altLang="en-US" dirty="0" err="1"/>
              <a:t>조절해야함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ko-KR" altLang="en-US" dirty="0" err="1"/>
              <a:t>트리플렛</a:t>
            </a:r>
            <a:r>
              <a:rPr lang="ko-KR" altLang="en-US" dirty="0"/>
              <a:t> 이상의 </a:t>
            </a:r>
            <a:r>
              <a:rPr lang="en-US" altLang="ko-KR" dirty="0"/>
              <a:t>N-Pair </a:t>
            </a:r>
            <a:r>
              <a:rPr lang="ko-KR" altLang="en-US" dirty="0"/>
              <a:t>손실 함수는 각 클래스의 거리차가 상대적 따라서</a:t>
            </a:r>
            <a:endParaRPr lang="en-US" altLang="ko-KR" dirty="0"/>
          </a:p>
          <a:p>
            <a:r>
              <a:rPr lang="en-US" altLang="ko-KR" dirty="0"/>
              <a:t>Contrastive loss -&gt; triplet loss: </a:t>
            </a:r>
            <a:r>
              <a:rPr lang="ko-KR" altLang="en-US" dirty="0"/>
              <a:t>학습 효율 증가</a:t>
            </a:r>
            <a:r>
              <a:rPr lang="en-US" altLang="ko-KR" dirty="0"/>
              <a:t>, </a:t>
            </a:r>
            <a:r>
              <a:rPr lang="ko-KR" altLang="en-US" dirty="0"/>
              <a:t>빠르게 수렴</a:t>
            </a:r>
            <a:endParaRPr lang="en-US" altLang="ko-KR" dirty="0"/>
          </a:p>
          <a:p>
            <a:r>
              <a:rPr lang="ko-KR" altLang="en-US" dirty="0"/>
              <a:t>실제로 노트북을 통해 비교해본 결과 같은 </a:t>
            </a:r>
            <a:r>
              <a:rPr lang="en-US" altLang="ko-KR" dirty="0"/>
              <a:t>epoch</a:t>
            </a:r>
            <a:r>
              <a:rPr lang="ko-KR" altLang="en-US" dirty="0"/>
              <a:t>에서 확실한 차이를 보임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공부 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어탠션</a:t>
            </a:r>
            <a:r>
              <a:rPr lang="ko-KR" altLang="en-US" dirty="0"/>
              <a:t> 메커니즘을 활용하기도 함</a:t>
            </a:r>
            <a:r>
              <a:rPr lang="en-US" altLang="ko-KR" dirty="0"/>
              <a:t>(</a:t>
            </a:r>
            <a:r>
              <a:rPr lang="ko-KR" altLang="en-US" dirty="0"/>
              <a:t>좀더 </a:t>
            </a:r>
            <a:r>
              <a:rPr lang="en-US" altLang="ko-KR" dirty="0"/>
              <a:t>robust)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등분하여 </a:t>
            </a:r>
            <a:r>
              <a:rPr lang="ko-KR" altLang="en-US" dirty="0" err="1"/>
              <a:t>국간별로</a:t>
            </a:r>
            <a:endParaRPr lang="en-US" altLang="ko-KR" dirty="0"/>
          </a:p>
          <a:p>
            <a:r>
              <a:rPr lang="ko-KR" altLang="en-US" dirty="0"/>
              <a:t>혹은 신체 부위별</a:t>
            </a:r>
            <a:r>
              <a:rPr lang="en-US" altLang="ko-KR" dirty="0"/>
              <a:t>(robustness)</a:t>
            </a:r>
          </a:p>
          <a:p>
            <a:pPr marL="0" indent="0">
              <a:buFontTx/>
              <a:buNone/>
            </a:pPr>
            <a:r>
              <a:rPr lang="en-US" altLang="ko-KR" dirty="0"/>
              <a:t>GAN Gen: </a:t>
            </a:r>
            <a:r>
              <a:rPr lang="ko-KR" altLang="en-US" dirty="0"/>
              <a:t>없는 각도나 포즈 생성하거나</a:t>
            </a:r>
            <a:r>
              <a:rPr lang="en-US" altLang="ko-KR" dirty="0"/>
              <a:t>, Super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</a:p>
          <a:p>
            <a:pPr marL="0" indent="0">
              <a:buFontTx/>
              <a:buNone/>
            </a:pPr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: 1,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이미지는 </a:t>
            </a:r>
            <a:r>
              <a:rPr lang="en-US" altLang="ko-KR" dirty="0"/>
              <a:t>PCB(Part-based Convolution Baseline; Beyond Part Models </a:t>
            </a:r>
            <a:r>
              <a:rPr lang="ko-KR" altLang="en-US" dirty="0"/>
              <a:t>논문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17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space: </a:t>
            </a:r>
            <a:r>
              <a:rPr lang="ko-KR" altLang="en-US" dirty="0"/>
              <a:t>잠재 공간</a:t>
            </a:r>
            <a:endParaRPr lang="en-US" altLang="ko-KR" dirty="0"/>
          </a:p>
          <a:p>
            <a:r>
              <a:rPr lang="en-US" altLang="ko-KR" dirty="0"/>
              <a:t>Latent variable: random noise(</a:t>
            </a:r>
            <a:r>
              <a:rPr lang="ko-KR" altLang="en-US" dirty="0"/>
              <a:t>정의할 수 없는 무의미한 정보의 의미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 Walk Through Latent Space: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공간</a:t>
            </a:r>
            <a:endParaRPr lang="en-US" altLang="ko-KR" dirty="0"/>
          </a:p>
          <a:p>
            <a:r>
              <a:rPr lang="ko-KR" altLang="en-US" dirty="0"/>
              <a:t>다양한 출력을 만들기위해 랜덤하게 입력함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9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4ED1-F0B9-49AC-A743-76756941B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6EDF0E-DA59-488B-81BA-C3DB4DCB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CC8EE-D2CD-4CCE-81D8-69C6ABE1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29310-DEA0-4858-9C0F-653A13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D5907-422F-4717-AEB2-E16E105A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7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717D7-0FC8-455C-932E-53FAB353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EC303-DD44-41D8-8C26-7B059B70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5CCE0-95F0-4B57-B6E7-A4EDE5F2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51F1D-593E-49CE-BDEF-2843F6D3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9CA37-5594-45CD-AF3F-97575F83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77F46D-2A13-4021-9092-59790F4E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EF2E7-1E15-4373-87FB-C6B492592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8071-A5AB-4111-BD96-E27E7766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6840D-D87F-4EE7-AFD8-E948E3AD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6B48A-D693-42D4-A8FF-5772D7FB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1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84BB2-F588-4673-B368-5FA01368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E12CE-04D9-4E0D-8C12-4F07E421D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EB0F7-53C1-4BDA-803E-FEC9FA0F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AED8E-9723-4E84-98B9-A1C3B5C8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32878-CB58-4129-83A6-4BC5FD26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5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A9EBB-8753-4916-9B1C-B6E586B3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306C8-0FC5-47C4-B31B-0CDFFAB32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C4AB7-AD16-46DC-8166-D0F40424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BB976-E425-4860-8EB0-7F63373E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A9722-9506-49E8-AC7B-4E572D7E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3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2BEC2-CD18-41E4-B695-532A98A3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80235-9D5C-4086-8A89-D20CE50D3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6D7C0-4342-4E22-B354-4FB71EF2D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DC0F40-1670-4DE8-B5EC-9BD7184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27EC0A-B9EB-4965-AA69-DA728C2B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727912-0A21-4F89-A23C-1C816260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94F88-CECE-4DCB-88C8-201D425F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5688C-C4E6-4E4C-A0EC-A6984E1B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521BA-7D5E-4202-A0BF-3BF1B9154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065EDB-0501-4D7F-8265-9E48588DF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9C9B5C-50B7-415E-B3AA-D90642719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3F3E9-B765-44F4-BF6C-C3DDA087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E4C7BF-5130-4052-AD2E-BAD7C87B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03130-D21C-4C67-98A4-B1968AFF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2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14CB-3511-43D4-BD9E-F0919D93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64FCB9-99F0-4D9E-BD30-50CC36E3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A3577A-C8F7-4AB6-8F46-A5E2EBC3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E7B08-EE78-48A5-9075-30FDE449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9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34C9F9-2C57-4413-B8FC-CB31A94A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5EDE6-4AD7-4015-9B32-48DA73B3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C20AC-666D-4807-8AAE-9B19EF9C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8F6BE-9376-4EF9-8FA6-C08FDD56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B447-1008-4585-81BA-D7EC70EF7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02062-3293-4894-9CFA-8A989609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55163-CC7F-49AB-84D4-D874A282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C0803C-1555-4243-83B9-324C185F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4A3AE-9CB6-4D6A-B90A-BB452445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307E-5C97-4D56-AA14-CC55B26E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5EF82-F733-41F6-A53F-4ADD74DC6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788D53-8F48-411E-A485-5DA67D09E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D5C00-3E31-46CF-8A4F-A8DF0B29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1BA00C-9C83-4738-A8BD-E9253926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4D012-4BF9-4AB1-9D56-0C14AB81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1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4E2A0-0769-4695-A6F4-5D689981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E641D-2C2F-4124-BD2E-AC18D8FB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D8B84-3146-4A8E-B53D-F6747D08C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F96D7-F229-4D37-A4C1-09BFECC0276D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7066A-92F6-48CF-B778-C2B5CADEE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EC20E-B947-41FB-84A4-AE942ACB0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3ACCA75-B072-49F0-B690-068B80CBC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Re-identification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7AC9D5B-41D6-4D2E-AD29-B35CFF8CC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A1E3-2C0F-4B7B-BA28-3FDE8240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96BD5-31AC-40FF-A873-46269A41E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77C9D-0881-4BDE-B3D4-FF3A9348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C-GAN: Conditional GAN</a:t>
            </a:r>
          </a:p>
          <a:p>
            <a:r>
              <a:rPr lang="en-US" altLang="ko-KR" sz="3200" dirty="0"/>
              <a:t>In an unconditioned model, there is no control. By conditional model, it is </a:t>
            </a:r>
            <a:r>
              <a:rPr lang="en-US" altLang="ko-KR" sz="3200" u="sng" dirty="0"/>
              <a:t>possible to direct the generation process.</a:t>
            </a:r>
            <a:br>
              <a:rPr lang="en-US" altLang="ko-KR" sz="3200" dirty="0"/>
            </a:br>
            <a:endParaRPr lang="en-US" altLang="ko-KR" sz="3200" dirty="0"/>
          </a:p>
          <a:p>
            <a:r>
              <a:rPr lang="en-US" altLang="ko-KR" sz="3200" dirty="0"/>
              <a:t>In the generator, the noise z, and additional information y are combined.</a:t>
            </a:r>
          </a:p>
          <a:p>
            <a:r>
              <a:rPr lang="en-US" altLang="ko-KR" sz="3200" dirty="0"/>
              <a:t>In the discriminator, x and y are presented as inputs.</a:t>
            </a:r>
          </a:p>
          <a:p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6BDB7-AE7D-4554-89E0-E61A04615E47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Conditional Generative Adversarial Nets, 2014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4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C77D84F-031D-4336-AD97-8CFF37668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7898A87-C8D9-4C55-9418-79AB1E629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Generated MNIST digits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6BDB7-AE7D-4554-89E0-E61A04615E47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Conditional Generative Adversarial Nets, 2014 </a:t>
            </a:r>
            <a:endParaRPr lang="ko-KR" altLang="en-US" dirty="0"/>
          </a:p>
        </p:txBody>
      </p:sp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AAA00DDD-56A3-4BEC-A068-194AA406777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612"/>
          <a:stretch/>
        </p:blipFill>
        <p:spPr>
          <a:xfrm>
            <a:off x="6873081" y="2594906"/>
            <a:ext cx="3781425" cy="3504925"/>
          </a:xfrm>
        </p:spPr>
      </p:pic>
      <p:pic>
        <p:nvPicPr>
          <p:cNvPr id="20" name="내용 개체 틀 11">
            <a:extLst>
              <a:ext uri="{FF2B5EF4-FFF2-40B4-BE49-F238E27FC236}">
                <a16:creationId xmlns:a16="http://schemas.microsoft.com/office/drawing/2014/main" id="{D739DF1E-ADFC-44BB-A6FA-AC05B53705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58620" y="2505075"/>
            <a:ext cx="4320122" cy="3684588"/>
          </a:xfrm>
        </p:spPr>
      </p:pic>
    </p:spTree>
    <p:extLst>
      <p:ext uri="{BB962C8B-B14F-4D97-AF65-F5344CB8AC3E}">
        <p14:creationId xmlns:p14="http://schemas.microsoft.com/office/powerpoint/2010/main" val="255342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77C9D-0881-4BDE-B3D4-FF3A9348B4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can learn </a:t>
            </a:r>
            <a:r>
              <a:rPr lang="en-US" altLang="ko-KR" b="1" u="sng" dirty="0"/>
              <a:t>disentangled</a:t>
            </a:r>
            <a:r>
              <a:rPr lang="en-US" altLang="ko-KR" dirty="0"/>
              <a:t> representations and </a:t>
            </a:r>
            <a:r>
              <a:rPr lang="en-US" altLang="ko-KR" u="sng" dirty="0"/>
              <a:t>continuously interpolate</a:t>
            </a:r>
            <a:r>
              <a:rPr lang="en-US" altLang="ko-KR" dirty="0"/>
              <a:t> the latent space.</a:t>
            </a:r>
          </a:p>
          <a:p>
            <a:r>
              <a:rPr lang="en-US" altLang="ko-KR" dirty="0"/>
              <a:t>Achieved by maximizing the mutual information between a fixed subset of the latent variables and the outputs.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E0647-D07E-4221-9B22-4EA350C769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30" y="1825625"/>
            <a:ext cx="4440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5D8A735-4D79-4F18-88E1-71FBD553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en-US" altLang="ko-KR" dirty="0" err="1"/>
              <a:t>Fn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InfoGAN Loss </a:t>
            </a:r>
            <a:r>
              <a:rPr lang="en-US" altLang="ko-KR" dirty="0" err="1"/>
              <a:t>Fn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25EBB0-987D-4AE4-9A76-2AA3F3CE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4684215"/>
            <a:ext cx="6076950" cy="561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F0484F-A119-463D-9141-8BA83FB0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2854632"/>
            <a:ext cx="79152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9" name="Picture 2" descr="entangled">
            <a:extLst>
              <a:ext uri="{FF2B5EF4-FFF2-40B4-BE49-F238E27FC236}">
                <a16:creationId xmlns:a16="http://schemas.microsoft.com/office/drawing/2014/main" id="{5463FFB4-1F0E-4A55-B64A-D7E257B85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"/>
          <a:stretch/>
        </p:blipFill>
        <p:spPr bwMode="auto">
          <a:xfrm>
            <a:off x="861828" y="1825625"/>
            <a:ext cx="104683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1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FD-GAN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 </a:t>
            </a:r>
            <a:r>
              <a:rPr lang="en-US" altLang="ko-KR" dirty="0"/>
              <a:t>variation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one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challenges.</a:t>
            </a:r>
          </a:p>
          <a:p>
            <a:r>
              <a:rPr lang="en-US" altLang="ko-KR" dirty="0"/>
              <a:t>Existing works require auxiliary pose information, which limits the generalization.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FD-GAN is proposed for </a:t>
            </a:r>
            <a:r>
              <a:rPr lang="en-US" altLang="ko-KR" u="sng" dirty="0"/>
              <a:t>learning identity-related and pose-unrelated representations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95966-599F-485A-ACA2-4810267063E5}"/>
              </a:ext>
            </a:extLst>
          </p:cNvPr>
          <p:cNvSpPr txBox="1"/>
          <p:nvPr/>
        </p:nvSpPr>
        <p:spPr>
          <a:xfrm>
            <a:off x="0" y="63082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FD-GAN: Pose-guided Feature Distilling GAN for Robust Person Re-identification,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31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FD-GAN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95966-599F-485A-ACA2-4810267063E5}"/>
              </a:ext>
            </a:extLst>
          </p:cNvPr>
          <p:cNvSpPr txBox="1"/>
          <p:nvPr/>
        </p:nvSpPr>
        <p:spPr>
          <a:xfrm>
            <a:off x="0" y="63082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FD-GAN: Pose-guided Feature Distilling GAN for Robust Person Re-identification, 2018</a:t>
            </a:r>
            <a:endParaRPr lang="ko-KR" altLang="en-US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E1019CB1-6094-4322-A7F0-994C4C9E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0258" y="1825625"/>
            <a:ext cx="72714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DG-NET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A generator that separately encodes each person into</a:t>
            </a:r>
            <a:br>
              <a:rPr lang="en-US" altLang="ko-KR" dirty="0"/>
            </a:br>
            <a:r>
              <a:rPr lang="en-US" altLang="ko-KR" u="sng" dirty="0"/>
              <a:t>an appearance code and</a:t>
            </a:r>
            <a:br>
              <a:rPr lang="en-US" altLang="ko-KR" u="sng" dirty="0"/>
            </a:br>
            <a:r>
              <a:rPr lang="en-US" altLang="ko-KR" u="sng" dirty="0"/>
              <a:t>a structure code.</a:t>
            </a:r>
          </a:p>
          <a:p>
            <a:r>
              <a:rPr lang="en-US" altLang="ko-KR" dirty="0"/>
              <a:t>By switching the appearance or structure codes, the generative module can generate high-quality cross-id composed images.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31190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Joint Discriminative and Generative Learning for Person Re-identification(DG-NET), 22</a:t>
            </a:r>
            <a:r>
              <a:rPr lang="ko-KR" altLang="en-US" dirty="0"/>
              <a:t> </a:t>
            </a:r>
            <a:r>
              <a:rPr lang="en-US" altLang="ko-KR" dirty="0"/>
              <a:t>May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endParaRPr lang="ko-KR" altLang="en-US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CFA4E8AC-31A1-490E-9BB2-EDC9428A09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064"/>
          <a:stretch/>
        </p:blipFill>
        <p:spPr>
          <a:xfrm>
            <a:off x="6377567" y="1825625"/>
            <a:ext cx="4770865" cy="4351338"/>
          </a:xfrm>
        </p:spPr>
      </p:pic>
    </p:spTree>
    <p:extLst>
      <p:ext uri="{BB962C8B-B14F-4D97-AF65-F5344CB8AC3E}">
        <p14:creationId xmlns:p14="http://schemas.microsoft.com/office/powerpoint/2010/main" val="276639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DG-NET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59B6DC-1764-4AA9-A4FE-AF6697F0B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3375"/>
            <a:ext cx="10515600" cy="345607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3118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Joint Discriminative and Generative Learning for Person Re-identification(DG-NET), 22</a:t>
            </a:r>
            <a:r>
              <a:rPr lang="ko-KR" altLang="en-US" dirty="0"/>
              <a:t> </a:t>
            </a:r>
            <a:r>
              <a:rPr lang="en-US" altLang="ko-KR" dirty="0"/>
              <a:t>May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4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0E1B-219D-4501-A996-98C74DD1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Re-ID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9D3F9-BB71-4DBD-9C0E-6767487E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To determine whether some images belong to the same subject or not.</a:t>
            </a:r>
          </a:p>
          <a:p>
            <a:r>
              <a:rPr lang="en-US" altLang="ko-KR" dirty="0"/>
              <a:t>Usually captured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two</a:t>
            </a:r>
            <a:r>
              <a:rPr lang="ko-KR" altLang="en-US" dirty="0"/>
              <a:t> </a:t>
            </a:r>
            <a:r>
              <a:rPr lang="en-US" altLang="ko-KR" dirty="0"/>
              <a:t>cameras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disjoint views.</a:t>
            </a:r>
          </a:p>
          <a:p>
            <a:r>
              <a:rPr lang="en-US" altLang="ko-KR" dirty="0"/>
              <a:t>Applications:</a:t>
            </a:r>
          </a:p>
          <a:p>
            <a:pPr lvl="1"/>
            <a:r>
              <a:rPr lang="en-US" altLang="ko-KR" dirty="0"/>
              <a:t>cross camera tracking</a:t>
            </a:r>
          </a:p>
          <a:p>
            <a:pPr lvl="1"/>
            <a:r>
              <a:rPr lang="en-US" altLang="ko-KR" dirty="0"/>
              <a:t>behavior analysis</a:t>
            </a:r>
          </a:p>
          <a:p>
            <a:pPr lvl="1"/>
            <a:r>
              <a:rPr lang="en-US" altLang="ko-KR" dirty="0"/>
              <a:t>object retrieval</a:t>
            </a:r>
          </a:p>
          <a:p>
            <a:r>
              <a:rPr lang="en-US" altLang="ko-KR" dirty="0"/>
              <a:t>Similar to biometric recognition problems(e.g., face recognition)</a:t>
            </a:r>
          </a:p>
          <a:p>
            <a:r>
              <a:rPr lang="en-US" altLang="ko-KR" dirty="0"/>
              <a:t>The core is </a:t>
            </a:r>
            <a:r>
              <a:rPr lang="en-US" altLang="ko-KR" u="sng" dirty="0"/>
              <a:t>to find a good representation and a good metric</a:t>
            </a:r>
            <a:r>
              <a:rPr lang="en-US" altLang="ko-KR" dirty="0"/>
              <a:t> to evaluate the similarities.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80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IS-GAN(Identity Shuffle GAN)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3118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Learning Disentangled Representation for Robust Person Re-identification, 1</a:t>
            </a:r>
            <a:r>
              <a:rPr lang="ko-KR" altLang="en-US" dirty="0"/>
              <a:t> </a:t>
            </a:r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FA4768-33EC-4588-A5B1-39E0BA5DE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Recent methods focus on learning discriminative features,</a:t>
            </a:r>
            <a:br>
              <a:rPr lang="en-US" altLang="ko-KR" dirty="0"/>
            </a:br>
            <a:r>
              <a:rPr lang="en-US" altLang="ko-KR" dirty="0"/>
              <a:t>but robust to only a particular factor of variations(e.g., human pose), which requires corresponding supervisory signals (e.g., pose annotations).</a:t>
            </a:r>
          </a:p>
          <a:p>
            <a:r>
              <a:rPr lang="en-US" altLang="ko-KR" dirty="0"/>
              <a:t>IS-GAN propose to disentangle </a:t>
            </a:r>
            <a:r>
              <a:rPr lang="en-US" altLang="ko-KR" u="sng" dirty="0"/>
              <a:t>identity-related and identity-unrelated</a:t>
            </a:r>
            <a:r>
              <a:rPr lang="en-US" altLang="ko-KR" dirty="0"/>
              <a:t> without any auxiliary information.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95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IS-GAN(Identity Shuffle GAN)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3118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Learning Disentangled Representation for Robust Person Re-identification, 1</a:t>
            </a:r>
            <a:r>
              <a:rPr lang="ko-KR" altLang="en-US" dirty="0"/>
              <a:t> </a:t>
            </a:r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58ECB4-DABC-4808-A24A-6035ACED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836" y="1825625"/>
            <a:ext cx="10292328" cy="4351338"/>
          </a:xfrm>
        </p:spPr>
      </p:pic>
    </p:spTree>
    <p:extLst>
      <p:ext uri="{BB962C8B-B14F-4D97-AF65-F5344CB8AC3E}">
        <p14:creationId xmlns:p14="http://schemas.microsoft.com/office/powerpoint/2010/main" val="166869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IS-GAN(Identity Shuffle GAN)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31189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Learning Disentangled Representation for Robust Person Re-identification, 1</a:t>
            </a:r>
            <a:r>
              <a:rPr lang="ko-KR" altLang="en-US" dirty="0"/>
              <a:t> </a:t>
            </a:r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endParaRPr lang="ko-KR" altLang="en-US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56863399-AC0A-470C-9853-1BB19B68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78" b="16771"/>
          <a:stretch/>
        </p:blipFill>
        <p:spPr>
          <a:xfrm>
            <a:off x="838200" y="2319644"/>
            <a:ext cx="10515600" cy="33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Comparison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0E54FD66-C320-499C-8E6F-D2EB4703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0217" y="1825625"/>
            <a:ext cx="7431565" cy="4351338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8CAB7-4131-4E18-9224-32D86A4AC700}"/>
              </a:ext>
            </a:extLst>
          </p:cNvPr>
          <p:cNvSpPr/>
          <p:nvPr/>
        </p:nvSpPr>
        <p:spPr>
          <a:xfrm>
            <a:off x="2550695" y="3859730"/>
            <a:ext cx="6920564" cy="2117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945B04-904F-4080-B726-5B970792E6EE}"/>
              </a:ext>
            </a:extLst>
          </p:cNvPr>
          <p:cNvSpPr/>
          <p:nvPr/>
        </p:nvSpPr>
        <p:spPr>
          <a:xfrm>
            <a:off x="2550695" y="5061659"/>
            <a:ext cx="6920564" cy="2117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98BB4B-9BC1-4B6E-BE5C-E624F91BDEFD}"/>
              </a:ext>
            </a:extLst>
          </p:cNvPr>
          <p:cNvSpPr/>
          <p:nvPr/>
        </p:nvSpPr>
        <p:spPr>
          <a:xfrm>
            <a:off x="2550695" y="5783554"/>
            <a:ext cx="6920564" cy="2117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7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Attention Based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700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33155-5532-4165-9D10-1774E9D5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Metrics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B02D0-8661-4C13-80A6-0845B3ED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05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D575A-BF9F-44B0-9C46-5F780B2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DBDCD4-B070-4FEF-AE2F-CFDEAA6A0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1129" y="1825625"/>
            <a:ext cx="6009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0358-3710-4AB9-97CD-458A6D92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 Applications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4EA7C9-3045-49BD-87D3-3A4031FCE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Vehicle Re-identification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0F196-773D-427B-9D9E-EA5ADFDD42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8104C7-E428-4B7C-94E2-B07E3DC59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Baggage Re-identification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9E3A81-02EC-4858-A24B-BBE61FA0AE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11461" y="2693694"/>
            <a:ext cx="3904666" cy="3307350"/>
          </a:xfrm>
        </p:spPr>
      </p:pic>
    </p:spTree>
    <p:extLst>
      <p:ext uri="{BB962C8B-B14F-4D97-AF65-F5344CB8AC3E}">
        <p14:creationId xmlns:p14="http://schemas.microsoft.com/office/powerpoint/2010/main" val="178969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666452A-1BD8-4112-B86B-5E0FD421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torchreid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79FA3B9-2E39-4088-94E8-C48652F38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이런것도</a:t>
            </a:r>
            <a:r>
              <a:rPr lang="ko-KR" altLang="en-US" dirty="0"/>
              <a:t> 논문이 되나</a:t>
            </a:r>
            <a:r>
              <a:rPr lang="en-US" altLang="ko-KR" dirty="0"/>
              <a:t>?</a:t>
            </a:r>
          </a:p>
          <a:p>
            <a:r>
              <a:rPr lang="en-US" altLang="ko-KR" b="1" i="0" dirty="0" err="1">
                <a:solidFill>
                  <a:srgbClr val="404040"/>
                </a:solidFill>
                <a:effectLst/>
                <a:latin typeface="Lato"/>
              </a:rPr>
              <a:t>num_instances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/>
              </a:rPr>
              <a:t> (</a:t>
            </a:r>
            <a:r>
              <a:rPr lang="en-US" altLang="ko-KR" b="0" i="1" dirty="0">
                <a:solidFill>
                  <a:srgbClr val="404040"/>
                </a:solidFill>
                <a:effectLst/>
                <a:latin typeface="Lato"/>
              </a:rPr>
              <a:t>int, optional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/>
              </a:rPr>
              <a:t>) – number of instances per identity in a batch. Default is 4.</a:t>
            </a:r>
          </a:p>
          <a:p>
            <a:r>
              <a:rPr lang="en-US" altLang="ko-KR" dirty="0" err="1"/>
              <a:t>num_cams</a:t>
            </a:r>
            <a:r>
              <a:rPr lang="en-US" altLang="ko-KR" dirty="0"/>
              <a:t> (int, optional) – number of cameras to sample in a batch (when using </a:t>
            </a:r>
            <a:r>
              <a:rPr lang="en-US" altLang="ko-KR" dirty="0" err="1"/>
              <a:t>RandomDomainSampler</a:t>
            </a:r>
            <a:r>
              <a:rPr lang="en-US" altLang="ko-KR" dirty="0"/>
              <a:t>). Default is 1.</a:t>
            </a:r>
          </a:p>
          <a:p>
            <a:r>
              <a:rPr lang="en-US" altLang="ko-KR" dirty="0"/>
              <a:t> label smoothing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956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B583-0F7E-4C5A-8D7E-D9372687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D48472-5911-4635-A6A3-0FD852DF7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Lightning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33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73281-127B-49ED-940E-0CBA81FA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challenges of Re-ID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2BE76-460D-4850-B9E9-C87FA7D5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Different viewpoints</a:t>
            </a:r>
          </a:p>
          <a:p>
            <a:r>
              <a:rPr lang="en-US" altLang="ko-KR" dirty="0"/>
              <a:t>Varying low-image resolutions</a:t>
            </a:r>
          </a:p>
          <a:p>
            <a:r>
              <a:rPr lang="en-US" altLang="ko-KR" dirty="0"/>
              <a:t>Illumination changes</a:t>
            </a:r>
          </a:p>
          <a:p>
            <a:r>
              <a:rPr lang="en-US" altLang="ko-KR" dirty="0"/>
              <a:t>Occlusions</a:t>
            </a:r>
          </a:p>
          <a:p>
            <a:r>
              <a:rPr lang="en-US" altLang="ko-KR" dirty="0"/>
              <a:t>Heterogeneous modalities</a:t>
            </a:r>
          </a:p>
          <a:p>
            <a:r>
              <a:rPr lang="en-US" altLang="ko-KR" dirty="0"/>
              <a:t>Background clutter</a:t>
            </a:r>
          </a:p>
          <a:p>
            <a:r>
              <a:rPr lang="en-US" altLang="ko-KR" dirty="0"/>
              <a:t>Unreliable bounding box generations</a:t>
            </a:r>
          </a:p>
          <a:p>
            <a:r>
              <a:rPr lang="en-US" altLang="ko-KR" dirty="0"/>
              <a:t>Unconstrained poses &amp; Changing cloths</a:t>
            </a:r>
          </a:p>
          <a:p>
            <a:endParaRPr lang="en-US" altLang="ko-KR" dirty="0"/>
          </a:p>
        </p:txBody>
      </p:sp>
      <p:pic>
        <p:nvPicPr>
          <p:cNvPr id="1026" name="Picture 2" descr="reid">
            <a:extLst>
              <a:ext uri="{FF2B5EF4-FFF2-40B4-BE49-F238E27FC236}">
                <a16:creationId xmlns:a16="http://schemas.microsoft.com/office/drawing/2014/main" id="{035E9AD0-78FB-4953-B552-51303183D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3"/>
          <a:stretch/>
        </p:blipFill>
        <p:spPr bwMode="auto">
          <a:xfrm>
            <a:off x="6571128" y="1690688"/>
            <a:ext cx="4782671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Feature Representation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Global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Local(e.g., part-level extraction through pose detection)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Auxiliary(other info, GAN Generation)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Video</a:t>
            </a:r>
          </a:p>
          <a:p>
            <a:r>
              <a:rPr lang="en-US" altLang="ko-KR" dirty="0"/>
              <a:t>Metric Learning</a:t>
            </a:r>
          </a:p>
          <a:p>
            <a:pPr lvl="1"/>
            <a:r>
              <a:rPr lang="en-US" altLang="ko-KR" dirty="0"/>
              <a:t>Identity Loss</a:t>
            </a:r>
          </a:p>
          <a:p>
            <a:pPr lvl="1"/>
            <a:r>
              <a:rPr lang="en-US" altLang="ko-KR" dirty="0"/>
              <a:t>Verification or Contrastive Loss</a:t>
            </a:r>
          </a:p>
          <a:p>
            <a:pPr lvl="1"/>
            <a:r>
              <a:rPr lang="en-US" altLang="ko-KR" dirty="0"/>
              <a:t>Triplet and N-Pair Loss</a:t>
            </a:r>
          </a:p>
          <a:p>
            <a:r>
              <a:rPr lang="en-US" altLang="ko-KR" dirty="0"/>
              <a:t>Ranking Optimization</a:t>
            </a:r>
          </a:p>
          <a:p>
            <a:r>
              <a:rPr lang="en-US" altLang="ko-K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514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Feature Representation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Global		Whole Image, Attention Information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Local		Divided Region, Part-Level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Auxiliary 	Semantic Attributes, Viewpoint Information, 				Domain Information, GAN Generation,</a:t>
            </a:r>
            <a:br>
              <a:rPr lang="en-US" altLang="ko-KR" dirty="0"/>
            </a:br>
            <a:r>
              <a:rPr lang="en-US" altLang="ko-KR" dirty="0"/>
              <a:t>			Data Augmentation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Video 		Temporal Information</a:t>
            </a:r>
          </a:p>
          <a:p>
            <a:pPr marL="514350" indent="-514350">
              <a:buFont typeface="+mj-lt"/>
              <a:buAutoNum type="alphaLcPeriod"/>
            </a:pPr>
            <a:endParaRPr lang="en-US" altLang="ko-KR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7D3AF0-745E-41AF-8B31-E9E11552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653338"/>
            <a:ext cx="9867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Metric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Identity Loss</a:t>
            </a:r>
          </a:p>
          <a:p>
            <a:r>
              <a:rPr lang="en-US" altLang="ko-KR" dirty="0"/>
              <a:t>Verification or Contrastive Loss</a:t>
            </a:r>
          </a:p>
          <a:p>
            <a:r>
              <a:rPr lang="en-US" altLang="ko-KR" dirty="0"/>
              <a:t>Triplet and N-Pair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82FB7-773D-4AF7-88AD-74BFF771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" t="2832" r="2850" b="52431"/>
          <a:stretch/>
        </p:blipFill>
        <p:spPr>
          <a:xfrm>
            <a:off x="2005649" y="4127306"/>
            <a:ext cx="8349673" cy="2049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BF1E6-CD6A-4CC2-BF5E-1E992597F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7" t="10992" r="3132" b="7186"/>
          <a:stretch/>
        </p:blipFill>
        <p:spPr>
          <a:xfrm>
            <a:off x="7876172" y="1690688"/>
            <a:ext cx="2479150" cy="1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1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B3A70-F8D9-4CB1-9129-A66AEDE0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Metric Learning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A5F70C-D3DE-4CB3-8ED0-C627DA587E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46" y="1825625"/>
            <a:ext cx="8348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Ranking 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Improving the retrieval performance</a:t>
            </a:r>
          </a:p>
          <a:p>
            <a:r>
              <a:rPr lang="en-US" altLang="ko-KR" dirty="0"/>
              <a:t>Optimize Ranking Order</a:t>
            </a:r>
          </a:p>
          <a:p>
            <a:r>
              <a:rPr lang="en-US" altLang="ko-KR" dirty="0"/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83331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 Based(region/part features)</a:t>
            </a:r>
          </a:p>
          <a:p>
            <a:r>
              <a:rPr lang="en-US" altLang="ko-KR" dirty="0"/>
              <a:t>Attention Based</a:t>
            </a:r>
          </a:p>
          <a:p>
            <a:r>
              <a:rPr lang="en-US" altLang="ko-KR" dirty="0"/>
              <a:t>GAN Based(data argumentation, feature distillation)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CB6F0-A6A5-4238-B585-E90AB38DF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" r="2112" b="50356"/>
          <a:stretch/>
        </p:blipFill>
        <p:spPr>
          <a:xfrm>
            <a:off x="1904397" y="4536827"/>
            <a:ext cx="2242686" cy="14386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FB2351-9F03-4E5E-BE0C-3C43FC57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9" b="49756"/>
          <a:stretch/>
        </p:blipFill>
        <p:spPr bwMode="auto">
          <a:xfrm>
            <a:off x="4384031" y="4536827"/>
            <a:ext cx="2162882" cy="15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BCA8C-3FFC-409A-849E-7B303D446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" t="2142" b="1"/>
          <a:stretch/>
        </p:blipFill>
        <p:spPr>
          <a:xfrm>
            <a:off x="6783861" y="4158672"/>
            <a:ext cx="2686698" cy="2153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07FCD8-7BED-4657-ACE8-875951683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5" y="4412796"/>
            <a:ext cx="1055808" cy="1750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8A6B3-67F0-4153-B216-85EE644FB0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04" t="11706" r="64737" b="49561"/>
          <a:stretch/>
        </p:blipFill>
        <p:spPr>
          <a:xfrm>
            <a:off x="9622715" y="4536827"/>
            <a:ext cx="1932729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3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1601</Words>
  <Application>Microsoft Office PowerPoint</Application>
  <PresentationFormat>와이드스크린</PresentationFormat>
  <Paragraphs>216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Lato</vt:lpstr>
      <vt:lpstr>맑은 고딕</vt:lpstr>
      <vt:lpstr>Arial</vt:lpstr>
      <vt:lpstr>Office 테마</vt:lpstr>
      <vt:lpstr>Re-identification</vt:lpstr>
      <vt:lpstr>Re-ID</vt:lpstr>
      <vt:lpstr>The challenges of Re-ID</vt:lpstr>
      <vt:lpstr>Components</vt:lpstr>
      <vt:lpstr>Components: Feature Representation</vt:lpstr>
      <vt:lpstr>Components: Metric Learning</vt:lpstr>
      <vt:lpstr>Components: Metric Learning</vt:lpstr>
      <vt:lpstr>Components: Ranking Optimization</vt:lpstr>
      <vt:lpstr>Approaches</vt:lpstr>
      <vt:lpstr>Approaches: GAN Based</vt:lpstr>
      <vt:lpstr>Approaches: GAN Based C-GAN</vt:lpstr>
      <vt:lpstr>Approaches: GAN Based C-GAN</vt:lpstr>
      <vt:lpstr>Approaches: GAN Based Info GAN</vt:lpstr>
      <vt:lpstr>Approaches: GAN Based Info GAN</vt:lpstr>
      <vt:lpstr>Approaches: GAN Based Info GAN</vt:lpstr>
      <vt:lpstr>Approaches: GAN Based FD-GAN</vt:lpstr>
      <vt:lpstr>Approaches: GAN Based FD-GAN</vt:lpstr>
      <vt:lpstr>Approaches: GAN Based DG-NET</vt:lpstr>
      <vt:lpstr>Approaches: GAN Based DG-NET</vt:lpstr>
      <vt:lpstr>Approaches: GAN Based IS-GAN(Identity Shuffle GAN)</vt:lpstr>
      <vt:lpstr>Approaches: GAN Based IS-GAN(Identity Shuffle GAN)</vt:lpstr>
      <vt:lpstr>Approaches: GAN Based IS-GAN(Identity Shuffle GAN)</vt:lpstr>
      <vt:lpstr>Approaches: GAN Based Comparison</vt:lpstr>
      <vt:lpstr>Approaches: Attention Based</vt:lpstr>
      <vt:lpstr>Metrics</vt:lpstr>
      <vt:lpstr>Datasets</vt:lpstr>
      <vt:lpstr>Various Applications</vt:lpstr>
      <vt:lpstr>torchreid</vt:lpstr>
      <vt:lpstr>테스트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Jeong-ro Seok</dc:creator>
  <cp:lastModifiedBy>Jeong-ro Seok</cp:lastModifiedBy>
  <cp:revision>139</cp:revision>
  <dcterms:created xsi:type="dcterms:W3CDTF">2021-03-08T12:05:08Z</dcterms:created>
  <dcterms:modified xsi:type="dcterms:W3CDTF">2021-04-19T18:15:47Z</dcterms:modified>
</cp:coreProperties>
</file>